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Impact" panose="020B0806030902050204" pitchFamily="34" charset="0"/>
      <p:regular r:id="rId33"/>
    </p:embeddedFont>
    <p:embeddedFont>
      <p:font typeface="Nunito Sans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8f91189f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8f91189fc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78f91189fc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e455627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be4556276_1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6be4556276_1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86bdf52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86bdf522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7a86bdf522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a86bdf52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a86bdf522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7a86bdf522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86bdf52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86bdf522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7a86bdf522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a86bdf5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a86bdf52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7a86bdf52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a86bdf52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a86bdf522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a86bdf522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a86bdf52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a86bdf522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7a86bdf522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be455627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be4556276_1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6be4556276_1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a86bdf522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a86bdf522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7a86bdf522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a86bdf522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a86bdf522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7a86bdf522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a86bdf52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a86bdf522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7a86bdf522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944750d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944750d8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7944750d8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944750d8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944750d8f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7944750d8f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944750d8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944750d8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7944750d8f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944750d8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944750d8f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7944750d8f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a86bdf52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a86bdf522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7a86bdf522_0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944750d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944750d8f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7944750d8f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944750d8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944750d8f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7944750d8f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a86bdf52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a86bdf522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7a86bdf522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4574abe11_36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64574abe11_36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a86bdf522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a86bdf522_2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a86bdf522_2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944750d8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944750d8f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7944750d8f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f91189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8f91189f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78f91189fc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9600"/>
              <a:buFont typeface="Impact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1376967" y="1042833"/>
            <a:ext cx="9398400" cy="2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8000"/>
              <a:buFont typeface="Impact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1376967" y="3607733"/>
            <a:ext cx="93984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lvl="1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lvl="2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lvl="4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lvl="5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 algn="ctr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 algn="ctr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333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667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667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30200" rtl="0">
              <a:spcBef>
                <a:spcPts val="667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81000" rtl="0"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1851" y="1710267"/>
            <a:ext cx="10515600" cy="28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8000"/>
              <a:buFont typeface="Impact"/>
              <a:buNone/>
              <a:defRPr sz="8000">
                <a:solidFill>
                  <a:srgbClr val="C28E0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6684"/>
            <a:ext cx="5156100" cy="43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6197600" y="1826684"/>
            <a:ext cx="5156100" cy="43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40317" y="366185"/>
            <a:ext cx="105156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40318" y="1680634"/>
            <a:ext cx="5158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840318" y="2506133"/>
            <a:ext cx="5158200" cy="3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3"/>
          </p:nvPr>
        </p:nvSpPr>
        <p:spPr>
          <a:xfrm>
            <a:off x="6172200" y="1680634"/>
            <a:ext cx="5183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4"/>
          </p:nvPr>
        </p:nvSpPr>
        <p:spPr>
          <a:xfrm>
            <a:off x="6172200" y="2506133"/>
            <a:ext cx="5183700" cy="3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840318" y="457200"/>
            <a:ext cx="39327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4000"/>
              <a:buFont typeface="Impac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5183717" y="988485"/>
            <a:ext cx="6172200" cy="48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826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1pPr>
            <a:lvl2pPr marL="914400" lvl="1" indent="-4572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2pPr>
            <a:lvl3pPr marL="1371600" lvl="2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marL="2286000" lvl="4" indent="-355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840318" y="2057400"/>
            <a:ext cx="3932700" cy="3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2pPr>
            <a:lvl3pPr marL="1371600" lvl="2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4pPr>
            <a:lvl5pPr marL="2286000" lvl="4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5pPr>
            <a:lvl6pPr marL="2743200" lvl="5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6pPr>
            <a:lvl7pPr marL="3200400" lvl="6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7pPr>
            <a:lvl8pPr marL="3657600" lvl="7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8pPr>
            <a:lvl9pPr marL="4114800" lvl="8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840318" y="457200"/>
            <a:ext cx="39327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4000"/>
              <a:buFont typeface="Impact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>
            <a:spLocks noGrp="1"/>
          </p:cNvSpPr>
          <p:nvPr>
            <p:ph type="pic" idx="2"/>
          </p:nvPr>
        </p:nvSpPr>
        <p:spPr>
          <a:xfrm>
            <a:off x="5183717" y="988485"/>
            <a:ext cx="6172200" cy="48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840318" y="2057400"/>
            <a:ext cx="3932700" cy="3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2pPr>
            <a:lvl3pPr marL="1371600" lvl="2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4pPr>
            <a:lvl5pPr marL="2286000" lvl="4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5pPr>
            <a:lvl6pPr marL="2743200" lvl="5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6pPr>
            <a:lvl7pPr marL="3200400" lvl="6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7pPr>
            <a:lvl8pPr marL="3657600" lvl="7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8pPr>
            <a:lvl9pPr marL="4114800" lvl="8" indent="-2286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4000"/>
              <a:buFont typeface="Impact"/>
              <a:buNone/>
              <a:defRPr sz="4000" b="0" i="0" u="none" strike="noStrike" cap="none">
                <a:solidFill>
                  <a:srgbClr val="C28E0E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156549" y="3083"/>
            <a:ext cx="1851987" cy="102888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8000"/>
              <a:buFont typeface="Impact"/>
              <a:buNone/>
            </a:pPr>
            <a:r>
              <a:rPr lang="en-US" sz="8000"/>
              <a:t>AAE 412 Final Presentation  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8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/>
              <a:t>Team 32 - Project F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1000"/>
          </a:p>
          <a:p>
            <a:pPr marL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/>
              <a:t>Brad Lock - Jay Blake - Devin Eubanks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831851" y="1710267"/>
            <a:ext cx="10515600" cy="285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18947"/>
            <a:ext cx="12192000" cy="144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Grid Comparison - Nozzle A (LU48) 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cxnSp>
        <p:nvCxnSpPr>
          <p:cNvPr id="161" name="Google Shape;161;p23"/>
          <p:cNvCxnSpPr/>
          <p:nvPr/>
        </p:nvCxnSpPr>
        <p:spPr>
          <a:xfrm rot="54563">
            <a:off x="4348774" y="4872862"/>
            <a:ext cx="18902" cy="415262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3"/>
          <p:cNvSpPr txBox="1"/>
          <p:nvPr/>
        </p:nvSpPr>
        <p:spPr>
          <a:xfrm>
            <a:off x="7973675" y="2983700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Coarse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8017275" y="4633725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858425" y="1669700"/>
            <a:ext cx="10495200" cy="4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373" y="1748475"/>
            <a:ext cx="4102126" cy="43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300" y="1748475"/>
            <a:ext cx="4212337" cy="43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2605413" y="6331750"/>
            <a:ext cx="219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Coarse Grid: 60,300 cells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7415363" y="6283750"/>
            <a:ext cx="219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 Grid: 237,400 cells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Grid Comparison - Nozzle A (LU48) </a:t>
            </a:r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cxnSp>
        <p:nvCxnSpPr>
          <p:cNvPr id="176" name="Google Shape;176;p24"/>
          <p:cNvCxnSpPr/>
          <p:nvPr/>
        </p:nvCxnSpPr>
        <p:spPr>
          <a:xfrm rot="54563">
            <a:off x="4348774" y="4872862"/>
            <a:ext cx="18902" cy="415262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300" y="1750850"/>
            <a:ext cx="6918885" cy="15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300" y="3400875"/>
            <a:ext cx="6918875" cy="15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4403" y="1750850"/>
            <a:ext cx="1133522" cy="31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7973675" y="2983700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Coarse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8017275" y="4633725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Fine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Grid Comparison - Nozzle A (LU48) </a:t>
            </a:r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cxnSp>
        <p:nvCxnSpPr>
          <p:cNvPr id="189" name="Google Shape;189;p25"/>
          <p:cNvCxnSpPr/>
          <p:nvPr/>
        </p:nvCxnSpPr>
        <p:spPr>
          <a:xfrm rot="54563">
            <a:off x="4348774" y="4872862"/>
            <a:ext cx="18902" cy="415262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5"/>
          <p:cNvSpPr txBox="1"/>
          <p:nvPr/>
        </p:nvSpPr>
        <p:spPr>
          <a:xfrm>
            <a:off x="8630575" y="2850100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Coarse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8630575" y="4810950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Fine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400" y="1798575"/>
            <a:ext cx="8295901" cy="15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400" y="3483225"/>
            <a:ext cx="8295900" cy="15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6250" y="1798575"/>
            <a:ext cx="1148323" cy="31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8423050" y="3071525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Coarse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8423050" y="4734675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Fine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Grid Comparison - Nozzle A (LU48) </a:t>
            </a:r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7973675" y="2983700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Coarse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8017275" y="4633725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858425" y="1669700"/>
            <a:ext cx="10495200" cy="4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Qualitative comparison: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b="1"/>
              <a:t>Coarse grid renders a wider exhaust plume with lower speeds &amp; pressures</a:t>
            </a:r>
            <a:endParaRPr sz="1800" b="1"/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b="1"/>
              <a:t>Fine grid reveals a more narrow exhaust plume with higher speed &amp; pressure and a longer plume</a:t>
            </a:r>
            <a:endParaRPr sz="1800" b="1"/>
          </a:p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Quantitative comparison:</a:t>
            </a:r>
            <a:endParaRPr sz="2400" b="1"/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b="1"/>
              <a:t>Fine grid divisions increased by a factor of  2 relative to coarse divisions </a:t>
            </a:r>
            <a:endParaRPr sz="1800" b="1"/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b="1"/>
              <a:t>Maximum aspect ratio for coarse grid: 252.81</a:t>
            </a:r>
            <a:endParaRPr sz="1800" b="1"/>
          </a:p>
          <a:p>
            <a:pPr marL="9144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 b="1"/>
              <a:t>Maximum aspect ratio for fine grid: 251.72</a:t>
            </a:r>
            <a:endParaRPr sz="18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	</a:t>
            </a:r>
            <a:endParaRPr sz="18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 Contours  </a:t>
            </a:r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47899" y="3401537"/>
            <a:ext cx="4402626" cy="10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355438" y="3403837"/>
            <a:ext cx="4413950" cy="10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562562" y="3384900"/>
            <a:ext cx="4430925" cy="10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838200" y="2538900"/>
            <a:ext cx="57441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Nozzles (a) &amp; (c) are of interest in comparison due to same exit diameters but varying geometry 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Nozzles (a) &amp; (b) are of interest in comparison due to same geometry but varying exit diameter </a:t>
            </a:r>
            <a:endParaRPr sz="1800"/>
          </a:p>
        </p:txBody>
      </p:sp>
      <p:sp>
        <p:nvSpPr>
          <p:cNvPr id="218" name="Google Shape;218;p27"/>
          <p:cNvSpPr txBox="1"/>
          <p:nvPr/>
        </p:nvSpPr>
        <p:spPr>
          <a:xfrm>
            <a:off x="6858713" y="1367825"/>
            <a:ext cx="98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LU48 (a)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8179013" y="1367825"/>
            <a:ext cx="9810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LU60 (b)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9202638" y="1367825"/>
            <a:ext cx="1150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LU48P (c)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 rot="-5400000">
            <a:off x="6447650" y="2190525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Fine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2" name="Google Shape;222;p27"/>
          <p:cNvSpPr txBox="1"/>
          <p:nvPr/>
        </p:nvSpPr>
        <p:spPr>
          <a:xfrm rot="-5400000">
            <a:off x="7663150" y="2190525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Fine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3" name="Google Shape;223;p27"/>
          <p:cNvSpPr txBox="1"/>
          <p:nvPr/>
        </p:nvSpPr>
        <p:spPr>
          <a:xfrm rot="-5400000">
            <a:off x="8874047" y="2190514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Fine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2600" y="1691325"/>
            <a:ext cx="1413148" cy="44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 Contours -  Cont.  </a:t>
            </a: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cxnSp>
        <p:nvCxnSpPr>
          <p:cNvPr id="232" name="Google Shape;232;p28"/>
          <p:cNvCxnSpPr/>
          <p:nvPr/>
        </p:nvCxnSpPr>
        <p:spPr>
          <a:xfrm rot="54563">
            <a:off x="4348774" y="4872862"/>
            <a:ext cx="18902" cy="415262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801" y="2139935"/>
            <a:ext cx="33147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387713" y="3100862"/>
            <a:ext cx="3205950" cy="13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785949" y="3182175"/>
            <a:ext cx="3437749" cy="13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1663600" y="5378425"/>
            <a:ext cx="44691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Figure 17 from Influence of Nozzle Exit Conditions on the Near-Field Development of High Subsonic and Underexpanded Axisymmetric Jets: Schlieren images from experiment.</a:t>
            </a:r>
            <a:endParaRPr sz="1000"/>
          </a:p>
        </p:txBody>
      </p:sp>
      <p:sp>
        <p:nvSpPr>
          <p:cNvPr id="237" name="Google Shape;237;p28"/>
          <p:cNvSpPr txBox="1"/>
          <p:nvPr/>
        </p:nvSpPr>
        <p:spPr>
          <a:xfrm>
            <a:off x="6941800" y="5636975"/>
            <a:ext cx="27072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Mach contours from simulation conducted.</a:t>
            </a:r>
            <a:endParaRPr sz="1000"/>
          </a:p>
        </p:txBody>
      </p:sp>
      <p:sp>
        <p:nvSpPr>
          <p:cNvPr id="238" name="Google Shape;238;p28"/>
          <p:cNvSpPr txBox="1"/>
          <p:nvPr/>
        </p:nvSpPr>
        <p:spPr>
          <a:xfrm>
            <a:off x="2905500" y="1518625"/>
            <a:ext cx="1773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NPR: 2.4</a:t>
            </a:r>
            <a:endParaRPr b="1"/>
          </a:p>
        </p:txBody>
      </p:sp>
      <p:sp>
        <p:nvSpPr>
          <p:cNvPr id="239" name="Google Shape;239;p28"/>
          <p:cNvSpPr txBox="1"/>
          <p:nvPr/>
        </p:nvSpPr>
        <p:spPr>
          <a:xfrm>
            <a:off x="7408600" y="1459325"/>
            <a:ext cx="1773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NPR: 2.2</a:t>
            </a:r>
            <a:endParaRPr b="1"/>
          </a:p>
        </p:txBody>
      </p:sp>
      <p:sp>
        <p:nvSpPr>
          <p:cNvPr id="240" name="Google Shape;240;p28"/>
          <p:cNvSpPr txBox="1"/>
          <p:nvPr/>
        </p:nvSpPr>
        <p:spPr>
          <a:xfrm>
            <a:off x="2116075" y="1766725"/>
            <a:ext cx="1773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LU48P (c)</a:t>
            </a:r>
            <a:endParaRPr sz="1200" b="1"/>
          </a:p>
        </p:txBody>
      </p:sp>
      <p:sp>
        <p:nvSpPr>
          <p:cNvPr id="241" name="Google Shape;241;p28"/>
          <p:cNvSpPr txBox="1"/>
          <p:nvPr/>
        </p:nvSpPr>
        <p:spPr>
          <a:xfrm>
            <a:off x="3834400" y="1766725"/>
            <a:ext cx="1773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LU48 (a)</a:t>
            </a:r>
            <a:endParaRPr sz="1200" b="1"/>
          </a:p>
        </p:txBody>
      </p:sp>
      <p:sp>
        <p:nvSpPr>
          <p:cNvPr id="242" name="Google Shape;242;p28"/>
          <p:cNvSpPr txBox="1"/>
          <p:nvPr/>
        </p:nvSpPr>
        <p:spPr>
          <a:xfrm>
            <a:off x="6618025" y="1766725"/>
            <a:ext cx="1773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LU48P (c)</a:t>
            </a:r>
            <a:endParaRPr sz="1200" b="1"/>
          </a:p>
        </p:txBody>
      </p:sp>
      <p:sp>
        <p:nvSpPr>
          <p:cNvPr id="243" name="Google Shape;243;p28"/>
          <p:cNvSpPr txBox="1"/>
          <p:nvPr/>
        </p:nvSpPr>
        <p:spPr>
          <a:xfrm>
            <a:off x="8103888" y="1766725"/>
            <a:ext cx="1773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LU48 (a)</a:t>
            </a:r>
            <a:endParaRPr sz="1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475" y="3848650"/>
            <a:ext cx="6069735" cy="20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475" y="1691274"/>
            <a:ext cx="6103751" cy="20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 Contours -  Cont.  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54" name="Google Shape;254;p29"/>
          <p:cNvSpPr txBox="1"/>
          <p:nvPr/>
        </p:nvSpPr>
        <p:spPr>
          <a:xfrm>
            <a:off x="4126725" y="6006025"/>
            <a:ext cx="27072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Mach contours from simulation conducted.</a:t>
            </a:r>
            <a:endParaRPr sz="1000"/>
          </a:p>
        </p:txBody>
      </p:sp>
      <p:sp>
        <p:nvSpPr>
          <p:cNvPr id="255" name="Google Shape;255;p29"/>
          <p:cNvSpPr txBox="1"/>
          <p:nvPr/>
        </p:nvSpPr>
        <p:spPr>
          <a:xfrm>
            <a:off x="7243350" y="4511825"/>
            <a:ext cx="1773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LU48P (c)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7243350" y="2493075"/>
            <a:ext cx="1773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</a:rPr>
              <a:t>LU48 (a)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Y-Plus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63" y="2985925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212" y="2985925"/>
            <a:ext cx="32004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276738" y="6420500"/>
            <a:ext cx="313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Nozzle A</a:t>
            </a:r>
            <a:endParaRPr/>
          </a:p>
        </p:txBody>
      </p:sp>
      <p:sp>
        <p:nvSpPr>
          <p:cNvPr id="268" name="Google Shape;268;p30"/>
          <p:cNvSpPr txBox="1"/>
          <p:nvPr/>
        </p:nvSpPr>
        <p:spPr>
          <a:xfrm>
            <a:off x="4399400" y="6420500"/>
            <a:ext cx="313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Nozzle B</a:t>
            </a:r>
            <a:endParaRPr/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8775" y="54000"/>
            <a:ext cx="3713275" cy="26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8675" y="2985925"/>
            <a:ext cx="32004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/>
        </p:nvSpPr>
        <p:spPr>
          <a:xfrm>
            <a:off x="8332863" y="6420500"/>
            <a:ext cx="313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Nozzle C</a:t>
            </a: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6260000" y="54000"/>
            <a:ext cx="1500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From AAE 514 - Bane</a:t>
            </a:r>
            <a:endParaRPr sz="900"/>
          </a:p>
        </p:txBody>
      </p:sp>
      <p:grpSp>
        <p:nvGrpSpPr>
          <p:cNvPr id="273" name="Google Shape;273;p30"/>
          <p:cNvGrpSpPr/>
          <p:nvPr/>
        </p:nvGrpSpPr>
        <p:grpSpPr>
          <a:xfrm>
            <a:off x="60875" y="2112850"/>
            <a:ext cx="2303800" cy="808200"/>
            <a:chOff x="-8855675" y="2568750"/>
            <a:chExt cx="2303800" cy="808200"/>
          </a:xfrm>
        </p:grpSpPr>
        <p:cxnSp>
          <p:nvCxnSpPr>
            <p:cNvPr id="274" name="Google Shape;274;p30"/>
            <p:cNvCxnSpPr/>
            <p:nvPr/>
          </p:nvCxnSpPr>
          <p:spPr>
            <a:xfrm rot="10800000" flipH="1">
              <a:off x="-7628875" y="2659575"/>
              <a:ext cx="1077000" cy="8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75" name="Google Shape;275;p30"/>
            <p:cNvCxnSpPr>
              <a:stCxn id="276" idx="3"/>
            </p:cNvCxnSpPr>
            <p:nvPr/>
          </p:nvCxnSpPr>
          <p:spPr>
            <a:xfrm rot="10800000" flipH="1">
              <a:off x="-7659875" y="2962050"/>
              <a:ext cx="1075500" cy="108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76" name="Google Shape;276;p30"/>
            <p:cNvSpPr txBox="1"/>
            <p:nvPr/>
          </p:nvSpPr>
          <p:spPr>
            <a:xfrm>
              <a:off x="-8855675" y="2568750"/>
              <a:ext cx="11958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Coarse Grid				</a:t>
              </a:r>
              <a:endParaRPr/>
            </a:p>
            <a:p>
              <a:pPr marL="0" lvl="0" indent="0" algn="l" rtl="0">
                <a:lnSpc>
                  <a:spcPct val="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Fine Grid</a:t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>
            <a:spLocks noGrp="1"/>
          </p:cNvSpPr>
          <p:nvPr>
            <p:ph type="body" idx="1"/>
          </p:nvPr>
        </p:nvSpPr>
        <p:spPr>
          <a:xfrm>
            <a:off x="838200" y="1826674"/>
            <a:ext cx="10515600" cy="493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spcBef>
                <a:spcPts val="1333"/>
              </a:spcBef>
              <a:spcAft>
                <a:spcPts val="0"/>
              </a:spcAft>
              <a:buSzPts val="1200"/>
              <a:buChar char="•"/>
            </a:pPr>
            <a:r>
              <a:rPr lang="en-US" sz="1800"/>
              <a:t>Instead of using air as a working fluid, there was motivation to use a chemical approximation more comparable to jet exhaust</a:t>
            </a:r>
            <a:endParaRPr sz="1800"/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Research- Jet Exhaust </a:t>
            </a:r>
            <a:endParaRPr/>
          </a:p>
        </p:txBody>
      </p:sp>
      <p:sp>
        <p:nvSpPr>
          <p:cNvPr id="284" name="Google Shape;284;p31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cxnSp>
        <p:nvCxnSpPr>
          <p:cNvPr id="285" name="Google Shape;285;p31"/>
          <p:cNvCxnSpPr/>
          <p:nvPr/>
        </p:nvCxnSpPr>
        <p:spPr>
          <a:xfrm rot="54563">
            <a:off x="4348774" y="4872862"/>
            <a:ext cx="18902" cy="415262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897" y="2964375"/>
            <a:ext cx="5874899" cy="330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8000"/>
              <a:buFont typeface="Impac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531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18947"/>
            <a:ext cx="12192000" cy="144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990600" y="4457825"/>
            <a:ext cx="10515600" cy="194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1333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As shown in the figure, the mass flow rate for various exhaust compounds are listed for various engines at three throttle settings: take-off, cruise, &amp; idle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Carbon dioxide was selected as the approximating gas due to it being the largest constituent of exhaust flow</a:t>
            </a:r>
            <a:endParaRPr sz="16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Research - Cont.</a:t>
            </a:r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350" y="1505963"/>
            <a:ext cx="659130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2756700" y="3633900"/>
            <a:ext cx="6678600" cy="6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1100"/>
              <a:t>From Air Pollution Emissions From Jet Engines (1968) published by The Journal of the Air Pollution Control Association: a table of chemical components of jet exhaust and their respective mass flows in (lb/hr)</a:t>
            </a:r>
            <a:endParaRPr sz="11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Research - Results</a:t>
            </a:r>
            <a:endParaRPr/>
          </a:p>
        </p:txBody>
      </p:sp>
      <p:sp>
        <p:nvSpPr>
          <p:cNvPr id="303" name="Google Shape;303;p33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cxnSp>
        <p:nvCxnSpPr>
          <p:cNvPr id="304" name="Google Shape;304;p33"/>
          <p:cNvCxnSpPr/>
          <p:nvPr/>
        </p:nvCxnSpPr>
        <p:spPr>
          <a:xfrm rot="54563">
            <a:off x="4348774" y="4872862"/>
            <a:ext cx="18902" cy="415262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l="2575" t="18512" r="7066" b="23850"/>
          <a:stretch/>
        </p:blipFill>
        <p:spPr>
          <a:xfrm>
            <a:off x="855550" y="1728261"/>
            <a:ext cx="6967325" cy="139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 rotWithShape="1">
          <a:blip r:embed="rId4">
            <a:alphaModFix/>
          </a:blip>
          <a:srcRect l="704"/>
          <a:stretch/>
        </p:blipFill>
        <p:spPr>
          <a:xfrm>
            <a:off x="855550" y="3437775"/>
            <a:ext cx="6967326" cy="12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2124" y="1728250"/>
            <a:ext cx="3382138" cy="13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 rotWithShape="1">
          <a:blip r:embed="rId6">
            <a:alphaModFix/>
          </a:blip>
          <a:srcRect r="3353"/>
          <a:stretch/>
        </p:blipFill>
        <p:spPr>
          <a:xfrm>
            <a:off x="8542113" y="3467538"/>
            <a:ext cx="3382151" cy="12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0" y="2131688"/>
            <a:ext cx="9972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Nozzle 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Air</a:t>
            </a:r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0" y="3778650"/>
            <a:ext cx="9972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Nozzle 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</a:t>
            </a:r>
            <a:r>
              <a:rPr lang="en-US" baseline="-25000"/>
              <a:t>2</a:t>
            </a:r>
            <a:endParaRPr baseline="-25000"/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8877" y="4869775"/>
            <a:ext cx="3888625" cy="15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4900" y="4878762"/>
            <a:ext cx="3888625" cy="150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31851" y="1710267"/>
            <a:ext cx="10515600" cy="285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18947"/>
            <a:ext cx="12192000" cy="144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Summary 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333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Minor adjustments in nozzle geometry can have a significant effect on the near field flow development </a:t>
            </a:r>
            <a:endParaRPr sz="2400"/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67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Vena contracta can adversely impact aircraft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Noise, IR signature, and increased potential core of jet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Parallel exit Conditions decrease flow expansion</a:t>
            </a:r>
            <a:endParaRPr sz="25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/>
          </a:p>
          <a:p>
            <a:pPr marL="457200" lvl="0" indent="-387350" algn="l" rtl="0">
              <a:spcBef>
                <a:spcPts val="1333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Wider exit diameter yields thicker jet plume at exit</a:t>
            </a:r>
            <a:endParaRPr sz="25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Quicker decay</a:t>
            </a:r>
            <a:endParaRPr sz="2500"/>
          </a:p>
        </p:txBody>
      </p:sp>
      <p:sp>
        <p:nvSpPr>
          <p:cNvPr id="329" name="Google Shape;329;p35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CFD/ANSYS Lessons Learned</a:t>
            </a:r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333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Attention to detail / all parameters matter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Don’t expect perfect results the first run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CFD is not a full replacement for Experimental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Nozzle geometry is a critical design consideration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Suggestions for Further Study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333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 for more iterations to get to convergence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Adjust grid to keep Y-plus between 30 and 300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More complete encompassment of the experiments scope.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Model jet exhaust for all geometries </a:t>
            </a: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7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spcBef>
                <a:spcPts val="1333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Eloy R. Lozano , Walter W. Melvin Jr. &amp; Seymour Ochheiser (1968) Air Pollution Emissions From Jet Engines, Journal of the Air Pollution Control Association, 18:6, 392-394, DOI: 10.1080/00022470.1968.10469144</a:t>
            </a:r>
            <a:endParaRPr sz="1200"/>
          </a:p>
          <a:p>
            <a:pPr marL="457200" lvl="0" indent="-304800" algn="l" rtl="0">
              <a:spcBef>
                <a:spcPts val="1333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M. T. Trumper, </a:t>
            </a:r>
            <a:r>
              <a:rPr lang="en-US" sz="1200" i="1"/>
              <a:t>et al., Influence of Nozzle Exit Conditions on the Near-Field Development of High Subsonic and Underexpanded Axisymmetric Jets</a:t>
            </a:r>
            <a:r>
              <a:rPr lang="en-US" sz="1200"/>
              <a:t>, </a:t>
            </a:r>
            <a:r>
              <a:rPr lang="en-US" sz="1200" u="sng"/>
              <a:t>Aerospace</a:t>
            </a:r>
            <a:r>
              <a:rPr lang="en-US" sz="1200"/>
              <a:t>, Vol. 5, 2018</a:t>
            </a:r>
            <a:endParaRPr sz="1200"/>
          </a:p>
          <a:p>
            <a:pPr marL="457200" lvl="0" indent="-304800" algn="l" rtl="0">
              <a:spcBef>
                <a:spcPts val="1333"/>
              </a:spcBef>
              <a:spcAft>
                <a:spcPts val="0"/>
              </a:spcAft>
              <a:buSzPts val="1200"/>
              <a:buChar char="•"/>
            </a:pPr>
            <a:r>
              <a:rPr lang="en-US" sz="1200"/>
              <a:t>S. Bane, </a:t>
            </a:r>
            <a:r>
              <a:rPr lang="en-US" sz="1200" i="1"/>
              <a:t>Turbulent Flows and Boundary Layers,</a:t>
            </a:r>
            <a:r>
              <a:rPr lang="en-US" sz="1200"/>
              <a:t> AAE 514, Feb. 2019.</a:t>
            </a:r>
            <a:endParaRPr sz="1200"/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 and Experimental Motivation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838200" y="1826675"/>
            <a:ext cx="5294100" cy="489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333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Gather data on near field flow development with different nozzle exit conditions.</a:t>
            </a:r>
            <a:endParaRPr sz="2400"/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333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Measured flow conditions for 4 nozzles at a variety of pressure ratios.</a:t>
            </a:r>
            <a:endParaRPr sz="24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1200"/>
              <a:t>M. T. Trumper, </a:t>
            </a:r>
            <a:r>
              <a:rPr lang="en-US" sz="1200" i="1"/>
              <a:t>et al., Influence of Nozzle Exit Conditions on the Near-Field Development of High Subsonic and Underexpanded Axisymmetric Jets</a:t>
            </a:r>
            <a:r>
              <a:rPr lang="en-US" sz="1200"/>
              <a:t>, </a:t>
            </a:r>
            <a:r>
              <a:rPr lang="en-US" sz="1200" u="sng"/>
              <a:t>Aerospace</a:t>
            </a:r>
            <a:r>
              <a:rPr lang="en-US" sz="1200"/>
              <a:t>, Vol. 5, 2018</a:t>
            </a:r>
            <a:endParaRPr sz="1200"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8757625" y="3844650"/>
            <a:ext cx="270000" cy="18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300" y="1513500"/>
            <a:ext cx="5338575" cy="45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Definition and Project Motivation 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838200" y="1826675"/>
            <a:ext cx="6393000" cy="43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333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Competently model real world experimental results using CFD</a:t>
            </a:r>
            <a:endParaRPr sz="2400"/>
          </a:p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 sz="2400"/>
          </a:p>
          <a:p>
            <a:pPr marL="457200" lvl="0" indent="-381000" algn="l" rtl="0">
              <a:spcBef>
                <a:spcPts val="1333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3 Cases to compare against experiment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High pressure air through:</a:t>
            </a:r>
            <a:endParaRPr sz="24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Geometry A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Geometry B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Geometry C</a:t>
            </a: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866" y="1477625"/>
            <a:ext cx="5089134" cy="447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Nozzle Comparison 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 rot="54563">
            <a:off x="4348774" y="4872862"/>
            <a:ext cx="18902" cy="415262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7"/>
          <p:cNvSpPr txBox="1"/>
          <p:nvPr/>
        </p:nvSpPr>
        <p:spPr>
          <a:xfrm>
            <a:off x="7973675" y="2983700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Coarse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8017275" y="4633725"/>
            <a:ext cx="1075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848400" y="1415000"/>
            <a:ext cx="10495200" cy="4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2400" b="1"/>
              <a:t>LU48 (nozzle A)</a:t>
            </a:r>
            <a:endParaRPr sz="24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800"/>
              <a:t>Converging section to 48mm exit diameter </a:t>
            </a:r>
            <a:endParaRPr sz="18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2400" b="1">
                <a:solidFill>
                  <a:schemeClr val="dk1"/>
                </a:solidFill>
              </a:rPr>
              <a:t>LU60 (nozzle B)</a:t>
            </a:r>
            <a:endParaRPr sz="2400" b="1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800">
                <a:solidFill>
                  <a:schemeClr val="dk1"/>
                </a:solidFill>
              </a:rPr>
              <a:t>Converging section to 60mm exit diameter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2400" b="1">
                <a:solidFill>
                  <a:schemeClr val="dk1"/>
                </a:solidFill>
              </a:rPr>
              <a:t>LU48P (nozzle C)</a:t>
            </a:r>
            <a:endParaRPr sz="2400" b="1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800">
                <a:solidFill>
                  <a:schemeClr val="dk1"/>
                </a:solidFill>
              </a:rPr>
              <a:t>Converging section to additional section of 35mm length</a:t>
            </a:r>
            <a:endParaRPr sz="18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with non-varying exit diameter, at 48mm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	</a:t>
            </a:r>
            <a:endParaRPr sz="1800" b="1"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663" y="1032275"/>
            <a:ext cx="2008175" cy="16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673" y="2886825"/>
            <a:ext cx="2008150" cy="1642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5013" y="4633725"/>
            <a:ext cx="1765473" cy="16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831851" y="1710267"/>
            <a:ext cx="10515600" cy="28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28E0E"/>
              </a:buClr>
              <a:buSzPts val="8000"/>
              <a:buFont typeface="Impact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18947"/>
            <a:ext cx="12192000" cy="144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838200" y="1625250"/>
            <a:ext cx="7614000" cy="493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333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Domain Sizing 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Expanded Grid Space to 20x the radius of pipe.</a:t>
            </a:r>
            <a:endParaRPr sz="18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Grid Sizing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Want to put Y-plus between 30 and 300</a:t>
            </a:r>
            <a:endParaRPr sz="180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At least 10 cells inside BL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Doubled grid spacing in each direction going coarse to fine</a:t>
            </a:r>
            <a:endParaRPr sz="1800"/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870642"/>
            <a:ext cx="9318301" cy="275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838200" y="1598074"/>
            <a:ext cx="10515600" cy="493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81000" algn="l" rtl="0">
              <a:spcBef>
                <a:spcPts val="1333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Finding inlet pipe length</a:t>
            </a:r>
            <a:endParaRPr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Required BL Thickness at inlet: 29mm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Used initial pipe length of 2m to find x-location of required BL thickness</a:t>
            </a:r>
            <a:endParaRPr sz="1800"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Methods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cxnSp>
        <p:nvCxnSpPr>
          <p:cNvPr id="132" name="Google Shape;132;p20"/>
          <p:cNvCxnSpPr/>
          <p:nvPr/>
        </p:nvCxnSpPr>
        <p:spPr>
          <a:xfrm rot="54563">
            <a:off x="4348774" y="4872862"/>
            <a:ext cx="18902" cy="415262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" name="Google Shape;133;p20"/>
          <p:cNvGrpSpPr/>
          <p:nvPr/>
        </p:nvGrpSpPr>
        <p:grpSpPr>
          <a:xfrm>
            <a:off x="1830238" y="3859648"/>
            <a:ext cx="7334220" cy="1911431"/>
            <a:chOff x="2315863" y="4753323"/>
            <a:chExt cx="7334220" cy="1911431"/>
          </a:xfrm>
        </p:grpSpPr>
        <p:pic>
          <p:nvPicPr>
            <p:cNvPr id="134" name="Google Shape;134;p20"/>
            <p:cNvPicPr preferRelativeResize="0"/>
            <p:nvPr/>
          </p:nvPicPr>
          <p:blipFill rotWithShape="1">
            <a:blip r:embed="rId3">
              <a:alphaModFix/>
            </a:blip>
            <a:srcRect t="51307"/>
            <a:stretch/>
          </p:blipFill>
          <p:spPr>
            <a:xfrm>
              <a:off x="2315863" y="4753323"/>
              <a:ext cx="7334220" cy="191143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5" name="Google Shape;135;p20"/>
            <p:cNvCxnSpPr/>
            <p:nvPr/>
          </p:nvCxnSpPr>
          <p:spPr>
            <a:xfrm flipH="1">
              <a:off x="4458400" y="5084550"/>
              <a:ext cx="2088300" cy="3300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6" name="Google Shape;136;p20"/>
            <p:cNvCxnSpPr/>
            <p:nvPr/>
          </p:nvCxnSpPr>
          <p:spPr>
            <a:xfrm>
              <a:off x="4367600" y="4854025"/>
              <a:ext cx="0" cy="409800"/>
            </a:xfrm>
            <a:prstGeom prst="straightConnector1">
              <a:avLst/>
            </a:prstGeom>
            <a:noFill/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20"/>
            <p:cNvCxnSpPr/>
            <p:nvPr/>
          </p:nvCxnSpPr>
          <p:spPr>
            <a:xfrm>
              <a:off x="4367600" y="6166725"/>
              <a:ext cx="0" cy="409800"/>
            </a:xfrm>
            <a:prstGeom prst="straightConnector1">
              <a:avLst/>
            </a:prstGeom>
            <a:noFill/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838201" y="366185"/>
            <a:ext cx="9318300" cy="132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Physics Set-up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838200" y="1293284"/>
            <a:ext cx="10515600" cy="434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333"/>
              </a:spcBef>
              <a:spcAft>
                <a:spcPts val="0"/>
              </a:spcAft>
              <a:buSzPts val="1400"/>
              <a:buChar char="•"/>
            </a:pPr>
            <a:r>
              <a:rPr lang="en-US" sz="2400"/>
              <a:t>Models:</a:t>
            </a:r>
            <a:endParaRPr sz="2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2000"/>
              <a:t>Energy = On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2000"/>
              <a:t>Viscosity = Realizable k-ε</a:t>
            </a:r>
            <a:endParaRPr sz="20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400"/>
          </a:p>
          <a:p>
            <a:pPr marL="457200" lvl="0" indent="-317500" algn="l" rtl="0">
              <a:spcBef>
                <a:spcPts val="1333"/>
              </a:spcBef>
              <a:spcAft>
                <a:spcPts val="0"/>
              </a:spcAft>
              <a:buSzPts val="1400"/>
              <a:buChar char="•"/>
            </a:pPr>
            <a:r>
              <a:rPr lang="en-US" sz="2400"/>
              <a:t>Control</a:t>
            </a:r>
            <a:endParaRPr sz="2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2000"/>
              <a:t>Type = Explicit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2000"/>
              <a:t>Flow = Second Order Upwind</a:t>
            </a:r>
            <a:endParaRPr sz="2000"/>
          </a:p>
          <a:p>
            <a:pPr marL="0" lvl="0" indent="0" algn="l" rtl="0">
              <a:spcBef>
                <a:spcPts val="1333"/>
              </a:spcBef>
              <a:spcAft>
                <a:spcPts val="0"/>
              </a:spcAft>
              <a:buNone/>
            </a:pPr>
            <a:endParaRPr sz="400"/>
          </a:p>
          <a:p>
            <a:pPr marL="457200" lvl="0" indent="-317500" algn="l" rtl="0">
              <a:spcBef>
                <a:spcPts val="1333"/>
              </a:spcBef>
              <a:spcAft>
                <a:spcPts val="0"/>
              </a:spcAft>
              <a:buSzPts val="1400"/>
              <a:buChar char="•"/>
            </a:pPr>
            <a:r>
              <a:rPr lang="en-US" sz="2400"/>
              <a:t>Boundary Conditions</a:t>
            </a:r>
            <a:endParaRPr sz="2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2000"/>
              <a:t>Nozzle Inlet = Pressure Inlet: </a:t>
            </a:r>
            <a:r>
              <a:rPr lang="en-US" sz="2000" i="1"/>
              <a:t>p</a:t>
            </a:r>
            <a:r>
              <a:rPr lang="en-US" sz="2000" i="1" baseline="-25000"/>
              <a:t>0</a:t>
            </a:r>
            <a:r>
              <a:rPr lang="en-US" sz="2000" i="1"/>
              <a:t>= 121590 </a:t>
            </a:r>
            <a:r>
              <a:rPr lang="en-US" sz="2000"/>
              <a:t>Pa (g)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2000"/>
              <a:t>Nozzle Wall = wall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2000"/>
              <a:t>Ambient Inlet = Velocity Inlet: </a:t>
            </a:r>
            <a:r>
              <a:rPr lang="en-US" sz="2000" i="1"/>
              <a:t>V</a:t>
            </a:r>
            <a:r>
              <a:rPr lang="en-US" sz="2000" i="1" baseline="-25000"/>
              <a:t>axial</a:t>
            </a:r>
            <a:r>
              <a:rPr lang="en-US" sz="2000" i="1"/>
              <a:t>= -10 </a:t>
            </a:r>
            <a:r>
              <a:rPr lang="en-US" sz="2000"/>
              <a:t>m/s</a:t>
            </a:r>
            <a:endParaRPr sz="20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2000"/>
              <a:t>Far-Field = Pressure Far-Field: </a:t>
            </a:r>
            <a:r>
              <a:rPr lang="en-US" sz="2000" i="1"/>
              <a:t>p= 20 </a:t>
            </a:r>
            <a:r>
              <a:rPr lang="en-US" sz="2000"/>
              <a:t>Pa (g), </a:t>
            </a:r>
            <a:r>
              <a:rPr lang="en-US" sz="2000" i="1"/>
              <a:t>M = .1</a:t>
            </a:r>
            <a:endParaRPr sz="2000" i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Axis = Axis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10787269" y="6356351"/>
            <a:ext cx="566400" cy="36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952</Words>
  <Application>Microsoft Office PowerPoint</Application>
  <PresentationFormat>Widescreen</PresentationFormat>
  <Paragraphs>216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Nunito Sans</vt:lpstr>
      <vt:lpstr>Arial</vt:lpstr>
      <vt:lpstr>Calibri</vt:lpstr>
      <vt:lpstr>Impact</vt:lpstr>
      <vt:lpstr>Theme1</vt:lpstr>
      <vt:lpstr>AAE 412 Final Presentation  </vt:lpstr>
      <vt:lpstr>INTRODUCTION</vt:lpstr>
      <vt:lpstr>Background and Experimental Motivation</vt:lpstr>
      <vt:lpstr>Problem Definition and Project Motivation </vt:lpstr>
      <vt:lpstr>Nozzle Comparison </vt:lpstr>
      <vt:lpstr>APPROACH</vt:lpstr>
      <vt:lpstr>Methods</vt:lpstr>
      <vt:lpstr>Methods</vt:lpstr>
      <vt:lpstr>Physics Set-up</vt:lpstr>
      <vt:lpstr>RESULTS </vt:lpstr>
      <vt:lpstr>Grid Comparison - Nozzle A (LU48) </vt:lpstr>
      <vt:lpstr>Grid Comparison - Nozzle A (LU48) </vt:lpstr>
      <vt:lpstr>Grid Comparison - Nozzle A (LU48) </vt:lpstr>
      <vt:lpstr>Grid Comparison - Nozzle A (LU48) </vt:lpstr>
      <vt:lpstr>Mach Contours  </vt:lpstr>
      <vt:lpstr>Mach Contours -  Cont.  </vt:lpstr>
      <vt:lpstr>Mach Contours -  Cont.  </vt:lpstr>
      <vt:lpstr>Y-Plus</vt:lpstr>
      <vt:lpstr>Additional Research- Jet Exhaust </vt:lpstr>
      <vt:lpstr>Additional Research - Cont.</vt:lpstr>
      <vt:lpstr>Additional Research - Results</vt:lpstr>
      <vt:lpstr>CONCLUSION</vt:lpstr>
      <vt:lpstr>Results Summary </vt:lpstr>
      <vt:lpstr>CFD/ANSYS Lessons Learned</vt:lpstr>
      <vt:lpstr>Suggestions for Further Study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AAE 412 Final Presentation  </dc:title>
  <cp:lastModifiedBy>Devin Michael Eubanks</cp:lastModifiedBy>
  <cp:revision>1</cp:revision>
  <dcterms:modified xsi:type="dcterms:W3CDTF">2019-12-03T22:04:21Z</dcterms:modified>
</cp:coreProperties>
</file>